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6" autoAdjust="0"/>
    <p:restoredTop sz="94660"/>
  </p:normalViewPr>
  <p:slideViewPr>
    <p:cSldViewPr>
      <p:cViewPr varScale="1">
        <p:scale>
          <a:sx n="67" d="100"/>
          <a:sy n="67" d="100"/>
        </p:scale>
        <p:origin x="-108"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C98808D-23E4-45AA-83D1-C6D9376E08B9}" type="datetimeFigureOut">
              <a:rPr lang="en-US" smtClean="0"/>
              <a:t>8/10/2010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790B5-26AB-41DF-8B7D-37D75C05472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8808D-23E4-45AA-83D1-C6D9376E08B9}" type="datetimeFigureOut">
              <a:rPr lang="en-US" smtClean="0"/>
              <a:t>8/10/2010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790B5-26AB-41DF-8B7D-37D75C05472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8808D-23E4-45AA-83D1-C6D9376E08B9}" type="datetimeFigureOut">
              <a:rPr lang="en-US" smtClean="0"/>
              <a:t>8/10/2010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790B5-26AB-41DF-8B7D-37D75C05472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98808D-23E4-45AA-83D1-C6D9376E08B9}" type="datetimeFigureOut">
              <a:rPr lang="en-US" smtClean="0"/>
              <a:t>8/10/2010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790B5-26AB-41DF-8B7D-37D75C05472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98808D-23E4-45AA-83D1-C6D9376E08B9}" type="datetimeFigureOut">
              <a:rPr lang="en-US" smtClean="0"/>
              <a:t>8/10/2010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B790B5-26AB-41DF-8B7D-37D75C054726}"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C98808D-23E4-45AA-83D1-C6D9376E08B9}" type="datetimeFigureOut">
              <a:rPr lang="en-US" smtClean="0"/>
              <a:t>8/10/2010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790B5-26AB-41DF-8B7D-37D75C05472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C98808D-23E4-45AA-83D1-C6D9376E08B9}" type="datetimeFigureOut">
              <a:rPr lang="en-US" smtClean="0"/>
              <a:t>8/10/2010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B790B5-26AB-41DF-8B7D-37D75C05472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C98808D-23E4-45AA-83D1-C6D9376E08B9}" type="datetimeFigureOut">
              <a:rPr lang="en-US" smtClean="0"/>
              <a:t>8/10/2010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B790B5-26AB-41DF-8B7D-37D75C05472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98808D-23E4-45AA-83D1-C6D9376E08B9}" type="datetimeFigureOut">
              <a:rPr lang="en-US" smtClean="0"/>
              <a:t>8/10/2010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B790B5-26AB-41DF-8B7D-37D75C05472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8808D-23E4-45AA-83D1-C6D9376E08B9}" type="datetimeFigureOut">
              <a:rPr lang="en-US" smtClean="0"/>
              <a:t>8/10/2010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790B5-26AB-41DF-8B7D-37D75C05472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98808D-23E4-45AA-83D1-C6D9376E08B9}" type="datetimeFigureOut">
              <a:rPr lang="en-US" smtClean="0"/>
              <a:t>8/10/2010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B790B5-26AB-41DF-8B7D-37D75C054726}"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C98808D-23E4-45AA-83D1-C6D9376E08B9}" type="datetimeFigureOut">
              <a:rPr lang="en-US" smtClean="0"/>
              <a:t>8/10/2010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B790B5-26AB-41DF-8B7D-37D75C05472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1.xml"/><Relationship Id="rId1" Type="http://schemas.openxmlformats.org/officeDocument/2006/relationships/audio" Target="../media/audio1.wav"/><Relationship Id="rId5" Type="http://schemas.openxmlformats.org/officeDocument/2006/relationships/image" Target="../media/image3.wmf"/><Relationship Id="rId4" Type="http://schemas.openxmlformats.org/officeDocument/2006/relationships/image" Target="../media/image2.wmf"/></Relationships>
</file>

<file path=ppt/slides/_rels/slide10.x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slideLayout" Target="../slideLayouts/slideLayout2.xml"/><Relationship Id="rId1" Type="http://schemas.openxmlformats.org/officeDocument/2006/relationships/audio" Target="file:///C:\Documents%20and%20Settings\Administrator\Local%20Settings\Temporary%20Internet%20Files\Content.IE5\O00VBW05\MS900390038%5b1%5d.wav"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slideLayout" Target="../slideLayouts/slideLayout7.xml"/><Relationship Id="rId1" Type="http://schemas.openxmlformats.org/officeDocument/2006/relationships/audio" Target="../media/audio2.wav"/><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1.xml"/><Relationship Id="rId1" Type="http://schemas.openxmlformats.org/officeDocument/2006/relationships/audio" Target="../media/audio3.wav"/><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w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audio" Target="../media/audio4.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743200" y="1"/>
            <a:ext cx="4038600" cy="1447799"/>
          </a:xfrm>
        </p:spPr>
        <p:txBody>
          <a:bodyPr/>
          <a:lstStyle/>
          <a:p>
            <a:r>
              <a:rPr lang="en-US" dirty="0"/>
              <a:t>QUACKERY</a:t>
            </a:r>
          </a:p>
        </p:txBody>
      </p:sp>
      <p:sp>
        <p:nvSpPr>
          <p:cNvPr id="3" name="Subtitle 2"/>
          <p:cNvSpPr>
            <a:spLocks noGrp="1"/>
          </p:cNvSpPr>
          <p:nvPr>
            <p:ph type="subTitle" idx="1"/>
          </p:nvPr>
        </p:nvSpPr>
        <p:spPr>
          <a:xfrm>
            <a:off x="1371600" y="1066800"/>
            <a:ext cx="6400800" cy="1143000"/>
          </a:xfrm>
        </p:spPr>
        <p:txBody>
          <a:bodyPr/>
          <a:lstStyle/>
          <a:p>
            <a:r>
              <a:rPr lang="en-US" dirty="0">
                <a:solidFill>
                  <a:schemeClr val="accent1"/>
                </a:solidFill>
              </a:rPr>
              <a:t>A FALSE CLAIM FOR A CURE</a:t>
            </a:r>
          </a:p>
        </p:txBody>
      </p:sp>
      <p:pic>
        <p:nvPicPr>
          <p:cNvPr id="4" name="MS900069659[1].wav">
            <a:hlinkClick r:id="" action="ppaction://media"/>
          </p:cNvPr>
          <p:cNvPicPr>
            <a:picLocks noRot="1" noChangeAspect="1"/>
          </p:cNvPicPr>
          <p:nvPr>
            <a:wavAudioFile r:embed="rId1" name="MS900069659[1].wav"/>
          </p:nvPr>
        </p:nvPicPr>
        <p:blipFill>
          <a:blip r:embed="rId3" cstate="print"/>
          <a:stretch>
            <a:fillRect/>
          </a:stretch>
        </p:blipFill>
        <p:spPr>
          <a:xfrm>
            <a:off x="4419600" y="3276600"/>
            <a:ext cx="304800" cy="304800"/>
          </a:xfrm>
          <a:prstGeom prst="rect">
            <a:avLst/>
          </a:prstGeom>
        </p:spPr>
      </p:pic>
      <p:pic>
        <p:nvPicPr>
          <p:cNvPr id="1026" name="Picture 2" descr="C:\Documents and Settings\Administrator\Local Settings\Temporary Internet Files\Content.IE5\DPRUV2M7\MC900240919[1].wmf"/>
          <p:cNvPicPr>
            <a:picLocks noChangeAspect="1" noChangeArrowheads="1"/>
          </p:cNvPicPr>
          <p:nvPr/>
        </p:nvPicPr>
        <p:blipFill>
          <a:blip r:embed="rId4" cstate="print"/>
          <a:srcRect/>
          <a:stretch>
            <a:fillRect/>
          </a:stretch>
        </p:blipFill>
        <p:spPr bwMode="auto">
          <a:xfrm>
            <a:off x="181815" y="3007538"/>
            <a:ext cx="3044048" cy="2514600"/>
          </a:xfrm>
          <a:prstGeom prst="rect">
            <a:avLst/>
          </a:prstGeom>
          <a:noFill/>
        </p:spPr>
      </p:pic>
      <p:pic>
        <p:nvPicPr>
          <p:cNvPr id="1027" name="Picture 3" descr="C:\Documents and Settings\Administrator\Local Settings\Temporary Internet Files\Content.IE5\RDV8UB2Z\MC900133617[1].wmf"/>
          <p:cNvPicPr>
            <a:picLocks noChangeAspect="1" noChangeArrowheads="1"/>
          </p:cNvPicPr>
          <p:nvPr/>
        </p:nvPicPr>
        <p:blipFill>
          <a:blip r:embed="rId5" cstate="print"/>
          <a:srcRect/>
          <a:stretch>
            <a:fillRect/>
          </a:stretch>
        </p:blipFill>
        <p:spPr bwMode="auto">
          <a:xfrm>
            <a:off x="6096000" y="2667000"/>
            <a:ext cx="2743200" cy="2895600"/>
          </a:xfrm>
          <a:prstGeom prst="rect">
            <a:avLst/>
          </a:prstGeom>
          <a:noFill/>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1361" fill="hold"/>
                                        <p:tgtEl>
                                          <p:spTgt spid="4"/>
                                        </p:tgtEl>
                                      </p:cBhvr>
                                    </p:cmd>
                                  </p:childTnLst>
                                </p:cTn>
                              </p:par>
                            </p:childTnLst>
                          </p:cTn>
                        </p:par>
                      </p:childTnLst>
                    </p:cTn>
                  </p:par>
                </p:childTnLst>
              </p:cTn>
              <p:nextCondLst>
                <p:cond evt="onClick" delay="0">
                  <p:tgtEl>
                    <p:spTgt spid="4"/>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782762"/>
          </a:xfrm>
        </p:spPr>
        <p:txBody>
          <a:bodyPr>
            <a:normAutofit fontScale="90000"/>
          </a:bodyPr>
          <a:lstStyle/>
          <a:p>
            <a:r>
              <a:rPr lang="en-US" sz="5300" b="1" dirty="0"/>
              <a:t>Four Most Vulnerable Consumers</a:t>
            </a:r>
            <a:r>
              <a:rPr lang="en-US" b="1" dirty="0"/>
              <a:t/>
            </a:r>
            <a:br>
              <a:rPr lang="en-US" b="1" dirty="0"/>
            </a:br>
            <a:endParaRPr lang="en-US" dirty="0"/>
          </a:p>
        </p:txBody>
      </p:sp>
      <p:sp>
        <p:nvSpPr>
          <p:cNvPr id="3" name="Content Placeholder 2"/>
          <p:cNvSpPr>
            <a:spLocks noGrp="1"/>
          </p:cNvSpPr>
          <p:nvPr>
            <p:ph idx="1"/>
          </p:nvPr>
        </p:nvSpPr>
        <p:spPr>
          <a:xfrm>
            <a:off x="457200" y="1600200"/>
            <a:ext cx="8229600" cy="2895600"/>
          </a:xfrm>
        </p:spPr>
        <p:txBody>
          <a:bodyPr/>
          <a:lstStyle/>
          <a:p>
            <a:pPr marL="514350" indent="-514350" algn="ctr">
              <a:buNone/>
            </a:pPr>
            <a:r>
              <a:rPr lang="en-US" sz="4400" dirty="0" smtClean="0">
                <a:solidFill>
                  <a:schemeClr val="tx2">
                    <a:lumMod val="60000"/>
                    <a:lumOff val="40000"/>
                  </a:schemeClr>
                </a:solidFill>
              </a:rPr>
              <a:t>1. The </a:t>
            </a:r>
            <a:r>
              <a:rPr lang="en-US" sz="4400" dirty="0">
                <a:solidFill>
                  <a:schemeClr val="tx2">
                    <a:lumMod val="60000"/>
                    <a:lumOff val="40000"/>
                  </a:schemeClr>
                </a:solidFill>
              </a:rPr>
              <a:t>Uninformed </a:t>
            </a:r>
            <a:endParaRPr lang="en-US" sz="4400" dirty="0" smtClean="0">
              <a:solidFill>
                <a:schemeClr val="tx2">
                  <a:lumMod val="60000"/>
                  <a:lumOff val="40000"/>
                </a:schemeClr>
              </a:solidFill>
            </a:endParaRPr>
          </a:p>
          <a:p>
            <a:pPr marL="514350" indent="-514350">
              <a:buNone/>
            </a:pPr>
            <a:r>
              <a:rPr lang="en-US" i="1" dirty="0" smtClean="0"/>
              <a:t>      Consumers </a:t>
            </a:r>
            <a:r>
              <a:rPr lang="en-US" i="1" dirty="0"/>
              <a:t>are vulnerable to quackery if they </a:t>
            </a:r>
            <a:r>
              <a:rPr lang="en-US" i="1" dirty="0" smtClean="0"/>
              <a:t>do  not </a:t>
            </a:r>
            <a:r>
              <a:rPr lang="en-US" i="1" dirty="0"/>
              <a:t>know the facts. A good source of reliable information on quackery is the website www.quackwatch.com</a:t>
            </a:r>
            <a:endParaRPr lang="en-US" dirty="0"/>
          </a:p>
        </p:txBody>
      </p:sp>
      <p:pic>
        <p:nvPicPr>
          <p:cNvPr id="20482" name="Picture 2" descr="C:\Documents and Settings\Administrator\Local Settings\Temporary Internet Files\Content.IE5\0A1NLWSO\MC900078622[1].wmf"/>
          <p:cNvPicPr>
            <a:picLocks noChangeAspect="1" noChangeArrowheads="1"/>
          </p:cNvPicPr>
          <p:nvPr/>
        </p:nvPicPr>
        <p:blipFill>
          <a:blip r:embed="rId2" cstate="print"/>
          <a:srcRect/>
          <a:stretch>
            <a:fillRect/>
          </a:stretch>
        </p:blipFill>
        <p:spPr bwMode="auto">
          <a:xfrm>
            <a:off x="3643312" y="4343400"/>
            <a:ext cx="1857375" cy="2362199"/>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a:solidFill>
                  <a:srgbClr val="FF0000"/>
                </a:solidFill>
              </a:rPr>
              <a:t>The Restless </a:t>
            </a:r>
          </a:p>
        </p:txBody>
      </p:sp>
      <p:sp>
        <p:nvSpPr>
          <p:cNvPr id="3" name="Content Placeholder 2"/>
          <p:cNvSpPr>
            <a:spLocks noGrp="1"/>
          </p:cNvSpPr>
          <p:nvPr>
            <p:ph idx="1"/>
          </p:nvPr>
        </p:nvSpPr>
        <p:spPr>
          <a:xfrm>
            <a:off x="457200" y="1600201"/>
            <a:ext cx="8229600" cy="1752600"/>
          </a:xfrm>
        </p:spPr>
        <p:txBody>
          <a:bodyPr/>
          <a:lstStyle/>
          <a:p>
            <a:r>
              <a:rPr lang="en-US" i="1" dirty="0"/>
              <a:t>Consumers are at risk for exploitation if they expect quick results and are unwilling to take responsibility for their own </a:t>
            </a:r>
            <a:r>
              <a:rPr lang="en-US" i="1" dirty="0" smtClean="0"/>
              <a:t>health.</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smtClean="0">
                <a:solidFill>
                  <a:srgbClr val="00B050"/>
                </a:solidFill>
              </a:rPr>
              <a:t>The </a:t>
            </a:r>
            <a:r>
              <a:rPr lang="en-US" dirty="0">
                <a:solidFill>
                  <a:srgbClr val="00B050"/>
                </a:solidFill>
              </a:rPr>
              <a:t>Miracle Seeker </a:t>
            </a:r>
          </a:p>
        </p:txBody>
      </p:sp>
      <p:sp>
        <p:nvSpPr>
          <p:cNvPr id="3" name="Content Placeholder 2"/>
          <p:cNvSpPr>
            <a:spLocks noGrp="1"/>
          </p:cNvSpPr>
          <p:nvPr>
            <p:ph idx="1"/>
          </p:nvPr>
        </p:nvSpPr>
        <p:spPr/>
        <p:txBody>
          <a:bodyPr/>
          <a:lstStyle/>
          <a:p>
            <a:pPr marL="342900" lvl="1" indent="-342900">
              <a:buFont typeface="Arial" pitchFamily="34" charset="0"/>
              <a:buChar char="•"/>
            </a:pPr>
            <a:r>
              <a:rPr lang="en-US" i="1" dirty="0"/>
              <a:t>If someone believes that a wonder is possible, he or she may be taken in by someone promoting something sensational. A good rule of thumb is, “if it sounds too good to be true, it probably is.”</a:t>
            </a: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a:t>
            </a:r>
            <a:r>
              <a:rPr lang="en-US" dirty="0" smtClean="0">
                <a:solidFill>
                  <a:srgbClr val="FF0000"/>
                </a:solidFill>
              </a:rPr>
              <a:t>The Straw grasper </a:t>
            </a:r>
            <a:endParaRPr lang="en-US" dirty="0">
              <a:solidFill>
                <a:srgbClr val="FF0000"/>
              </a:solidFill>
            </a:endParaRPr>
          </a:p>
        </p:txBody>
      </p:sp>
      <p:sp>
        <p:nvSpPr>
          <p:cNvPr id="3" name="Content Placeholder 2"/>
          <p:cNvSpPr>
            <a:spLocks noGrp="1"/>
          </p:cNvSpPr>
          <p:nvPr>
            <p:ph idx="1"/>
          </p:nvPr>
        </p:nvSpPr>
        <p:spPr/>
        <p:txBody>
          <a:bodyPr/>
          <a:lstStyle/>
          <a:p>
            <a:pPr marL="342900" lvl="1" indent="-342900">
              <a:buFont typeface="Arial" pitchFamily="34" charset="0"/>
              <a:buChar char="•"/>
            </a:pPr>
            <a:r>
              <a:rPr lang="en-US" i="1" dirty="0"/>
              <a:t>These are desperate individuals. They may have a life threatening condition and want to believe there is hope when there is no hope. The quack is all too willing to provide the victim with FALSE HOPE.</a:t>
            </a: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a:t>Three Characteristics of Quackery</a:t>
            </a:r>
            <a:r>
              <a:rPr lang="en-US" b="1" dirty="0"/>
              <a:t/>
            </a:r>
            <a:br>
              <a:rPr lang="en-US" b="1" dirty="0"/>
            </a:br>
            <a:endParaRPr lang="en-US" dirty="0"/>
          </a:p>
        </p:txBody>
      </p:sp>
      <p:sp>
        <p:nvSpPr>
          <p:cNvPr id="3" name="Content Placeholder 2"/>
          <p:cNvSpPr>
            <a:spLocks noGrp="1"/>
          </p:cNvSpPr>
          <p:nvPr>
            <p:ph idx="1"/>
          </p:nvPr>
        </p:nvSpPr>
        <p:spPr/>
        <p:txBody>
          <a:bodyPr/>
          <a:lstStyle/>
          <a:p>
            <a:pPr marL="514350" indent="-514350" algn="ctr">
              <a:buAutoNum type="arabicPeriod"/>
            </a:pPr>
            <a:r>
              <a:rPr lang="en-US" sz="4400" dirty="0" smtClean="0">
                <a:solidFill>
                  <a:srgbClr val="C00000"/>
                </a:solidFill>
              </a:rPr>
              <a:t>It’s Progressive </a:t>
            </a:r>
          </a:p>
          <a:p>
            <a:pPr marL="514350" indent="-514350">
              <a:buNone/>
            </a:pPr>
            <a:r>
              <a:rPr lang="en-US" i="1" dirty="0"/>
              <a:t> </a:t>
            </a:r>
            <a:r>
              <a:rPr lang="en-US" i="1" dirty="0" smtClean="0"/>
              <a:t>     Quacks </a:t>
            </a:r>
            <a:r>
              <a:rPr lang="en-US" i="1" dirty="0"/>
              <a:t>follow legitimate science and say that whatever they are promoting is the latest and greatest in science</a:t>
            </a:r>
            <a:endParaRPr lang="en-US" dirty="0"/>
          </a:p>
        </p:txBody>
      </p:sp>
      <p:pic>
        <p:nvPicPr>
          <p:cNvPr id="4" name="MS900390038[1].wav">
            <a:hlinkClick r:id="" action="ppaction://media"/>
          </p:cNvPr>
          <p:cNvPicPr>
            <a:picLocks noRot="1" noChangeAspect="1"/>
          </p:cNvPicPr>
          <p:nvPr>
            <a:audioFile r:link="rId1"/>
          </p:nvPr>
        </p:nvPicPr>
        <p:blipFill>
          <a:blip r:embed="rId3" cstate="print"/>
          <a:stretch>
            <a:fillRect/>
          </a:stretch>
        </p:blipFill>
        <p:spPr>
          <a:xfrm>
            <a:off x="6553200" y="54102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additive="base">
                                        <p:cTn id="12"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 calcmode="lin" valueType="num">
                                      <p:cBhvr additive="base">
                                        <p:cTn id="18"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1" end="1"/>
                                            </p:txEl>
                                          </p:spTgt>
                                        </p:tgtEl>
                                        <p:attrNameLst>
                                          <p:attrName>ppt_y</p:attrName>
                                        </p:attrNameLst>
                                      </p:cBhvr>
                                      <p:tavLst>
                                        <p:tav tm="0">
                                          <p:val>
                                            <p:strVal val="1+#ppt_h/2"/>
                                          </p:val>
                                        </p:tav>
                                        <p:tav tm="100000">
                                          <p:val>
                                            <p:strVal val="#ppt_y"/>
                                          </p:val>
                                        </p:tav>
                                      </p:tavLst>
                                    </p:anim>
                                  </p:childTnLst>
                                </p:cTn>
                              </p:par>
                              <p:par>
                                <p:cTn id="20" presetID="1" presetClass="mediacall" presetSubtype="0" fill="hold" nodeType="withEffect">
                                  <p:stCondLst>
                                    <p:cond delay="0"/>
                                  </p:stCondLst>
                                  <p:childTnLst>
                                    <p:cmd type="call" cmd="playFrom(0.0)">
                                      <p:cBhvr>
                                        <p:cTn id="21"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showWhenStopped="0">
                <p:cTn id="22" fill="hold" display="0">
                  <p:stCondLst>
                    <p:cond delay="indefinite"/>
                  </p:stCondLst>
                  <p:endCondLst>
                    <p:cond evt="onPrev" delay="0">
                      <p:tgtEl>
                        <p:sldTgt/>
                      </p:tgtEl>
                    </p:cond>
                    <p:cond evt="onStopAudio" delay="0">
                      <p:tgtEl>
                        <p:sldTgt/>
                      </p:tgtEl>
                    </p:cond>
                  </p:endCondLst>
                </p:cTn>
                <p:tgtEl>
                  <p:spTgt spid="4"/>
                </p:tgtEl>
              </p:cMediaNode>
            </p:audio>
          </p:childTnLst>
        </p:cTn>
      </p:par>
    </p:tnLst>
    <p:bldLst>
      <p:bldP spid="2" grpId="0"/>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a:t>
            </a:r>
            <a:r>
              <a:rPr lang="en-US" dirty="0" smtClean="0">
                <a:solidFill>
                  <a:srgbClr val="7030A0"/>
                </a:solidFill>
              </a:rPr>
              <a:t>It’s </a:t>
            </a:r>
            <a:r>
              <a:rPr lang="en-US" dirty="0">
                <a:solidFill>
                  <a:srgbClr val="7030A0"/>
                </a:solidFill>
              </a:rPr>
              <a:t>big business </a:t>
            </a:r>
          </a:p>
        </p:txBody>
      </p:sp>
      <p:sp>
        <p:nvSpPr>
          <p:cNvPr id="3" name="Content Placeholder 2"/>
          <p:cNvSpPr>
            <a:spLocks noGrp="1"/>
          </p:cNvSpPr>
          <p:nvPr>
            <p:ph idx="1"/>
          </p:nvPr>
        </p:nvSpPr>
        <p:spPr/>
        <p:txBody>
          <a:bodyPr/>
          <a:lstStyle/>
          <a:p>
            <a:pPr lvl="0"/>
            <a:r>
              <a:rPr lang="en-US" i="1" dirty="0"/>
              <a:t>Quacks are often very successful. Because there is “a sucker born every minute,” they make millions of dollars off those who fall for their schemes.</a:t>
            </a:r>
            <a:endParaRPr lang="en-US" dirty="0"/>
          </a:p>
          <a:p>
            <a:pPr>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03472 -0.28704 C -0.04514 -0.28218 -0.04531 -0.2801 -0.05226 -0.26968 C -0.05712 -0.2625 -0.06736 -0.24931 -0.06736 -0.24931 C -0.07292 -0.22755 -0.06493 -0.25324 -0.07604 -0.23473 C -0.07743 -0.23241 -0.07674 -0.22824 -0.0783 -0.22616 C -0.07986 -0.22408 -0.08264 -0.22454 -0.08472 -0.22315 C -0.08715 -0.22153 -0.08906 -0.21922 -0.09132 -0.21736 C -0.09809 -0.20417 -0.10677 -0.19399 -0.11528 -0.18264 C -0.12153 -0.17431 -0.12535 -0.16598 -0.13264 -0.15949 C -0.14132 -0.14167 -0.14132 -0.11899 -0.15 -0.10139 C -0.1507 -0.09746 -0.15122 -0.09352 -0.15226 -0.08982 C -0.15347 -0.08519 -0.15556 -0.08033 -0.1566 -0.07547 C -0.15955 -0.06227 -0.15938 -0.0551 -0.16528 -0.04352 C -0.16667 -0.03727 -0.17066 -0.03241 -0.1717 -0.02616 C -0.17587 -0.00232 -0.17222 0.02291 -0.1783 0.04629 C -0.1776 0.05208 -0.17604 0.05787 -0.17604 0.06365 C -0.17604 0.06666 -0.1783 0.06944 -0.1783 0.07245 C -0.1783 0.10532 -0.17517 0.13148 -0.16962 0.16226 C -0.16892 0.17384 -0.16736 0.18541 -0.16736 0.19699 C -0.16736 0.27824 -0.16806 0.35926 -0.16962 0.44051 C -0.17014 0.46967 -0.17326 0.49838 -0.17396 0.52754 C -0.17552 0.5875 -0.16945 0.62245 -0.2066 0.65509 C -0.21181 0.67569 -0.20851 0.66736 -0.21528 0.68125 C -0.21754 0.69074 -0.22153 0.69791 -0.22396 0.70717 C -0.22326 0.72361 -0.22413 0.74027 -0.2217 0.75648 C -0.22118 0.76041 -0.21771 0.76273 -0.21528 0.76527 C -0.20851 0.77291 -0.18698 0.78541 -0.1783 0.78842 C -0.1507 0.81574 -0.08767 0.81574 -0.0566 0.81736 C -0.03264 0.81851 -0.00868 0.81944 0.01528 0.82037 C 0.10955 0.86111 0.22899 0.82384 0.33264 0.81736 C 0.38333 0.81111 0.36476 0.81643 0.38906 0.80879 C 0.39965 0.79421 0.41788 0.78958 0.43264 0.78541 C 0.44028 0.77523 0.44115 0.77662 0.4434 0.75949 C 0.4441 0.7537 0.44358 0.74722 0.44566 0.74213 C 0.44809 0.73611 0.45312 0.73264 0.45642 0.72754 C 0.46649 0.71203 0.47569 0.69953 0.48264 0.68125 C 0.48785 0.63101 0.48958 0.64166 0.48472 0.56226 C 0.48229 0.52291 0.43993 0.49676 0.41528 0.48981 C 0.38264 0.49051 0.35 0.4912 0.31736 0.49282 C 0.30208 0.49351 0.28941 0.50208 0.27396 0.50439 C 0.23472 0.5037 0.11528 0.5125 0.05642 0.49282 C 0.0493 0.49051 0.0441 0.48426 0.03698 0.48125 C 0.02552 0.47106 0.01424 0.45856 0.00642 0.44328 C 0.00573 0.44051 0.00434 0.43773 0.00434 0.43472 C 0.00434 0.42407 0.00417 0.41273 0.00642 0.40277 C 0.0118 0.37824 0.03264 0.37523 0.04774 0.36805 C 0.09271 0.37014 0.13594 0.37384 0.18038 0.37963 C 0.23976 0.40023 0.31128 0.37916 0.37396 0.37384 C 0.3776 0.36689 0.38108 0.36041 0.38472 0.3537 C 0.38767 0.34814 0.3934 0.34606 0.39774 0.34213 C 0.40087 0.33935 0.40191 0.33402 0.40434 0.33032 C 0.40625 0.32731 0.4092 0.32523 0.41076 0.32176 C 0.41753 0.30764 0.41996 0.29629 0.42396 0.28125 C 0.42257 0.25601 0.42101 0.23101 0.41962 0.20578 C 0.41875 0.1912 0.41441 0.19189 0.40868 0.18264 C 0.39167 0.15555 0.37778 0.13981 0.35208 0.13032 C 0.32969 0.10625 0.30399 0.10463 0.28038 0.08703 C 0.27326 0.08171 0.26753 0.07222 0.26076 0.06666 C 0.25226 0.05995 0.24219 0.05717 0.23264 0.05509 C 0.22222 0.05046 0.21267 0.04421 0.20208 0.04051 C 0.14479 -0.01598 0.06771 3.33333E-6 8.33333E-7 3.33333E-6 " pathEditMode="relative" ptsTypes="ffffffffffffffffffffffffffffffffffffffffffffffffffffffffffffA">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a:t>
            </a:r>
            <a:r>
              <a:rPr lang="en-US" dirty="0" smtClean="0">
                <a:solidFill>
                  <a:schemeClr val="bg2">
                    <a:lumMod val="50000"/>
                  </a:schemeClr>
                </a:solidFill>
              </a:rPr>
              <a:t>It’s </a:t>
            </a:r>
            <a:r>
              <a:rPr lang="en-US" dirty="0">
                <a:solidFill>
                  <a:schemeClr val="bg2">
                    <a:lumMod val="50000"/>
                  </a:schemeClr>
                </a:solidFill>
              </a:rPr>
              <a:t>for an incurable condition </a:t>
            </a:r>
          </a:p>
        </p:txBody>
      </p:sp>
      <p:sp>
        <p:nvSpPr>
          <p:cNvPr id="3" name="Content Placeholder 2"/>
          <p:cNvSpPr>
            <a:spLocks noGrp="1"/>
          </p:cNvSpPr>
          <p:nvPr>
            <p:ph idx="1"/>
          </p:nvPr>
        </p:nvSpPr>
        <p:spPr/>
        <p:txBody>
          <a:bodyPr/>
          <a:lstStyle/>
          <a:p>
            <a:pPr lvl="0"/>
            <a:r>
              <a:rPr lang="en-US" i="1" dirty="0"/>
              <a:t>Quacks exploit the health problems that modern medicine cannot cure. Persons living with AIDS, arthritis, some cancers, and Alzheimer’s often fall prey to quacks because they want to believe that something will help their condition. Baldness and being flat-</a:t>
            </a:r>
            <a:r>
              <a:rPr lang="en-US" i="1" dirty="0" err="1"/>
              <a:t>chested</a:t>
            </a:r>
            <a:r>
              <a:rPr lang="en-US" i="1" dirty="0"/>
              <a:t> are also exploited by quackery. There are dozens of ineffective “cures” for these two conditions in magazines.</a:t>
            </a:r>
            <a:endParaRPr lang="en-US" dirty="0"/>
          </a:p>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0.48698 -0.06666 C -0.4842 -0.04768 -0.4816 -0.03472 -0.48056 -0.01435 C -0.47726 0.05093 -0.48594 0.02639 -0.47188 0.05811 C -0.46962 0.09468 -0.47084 0.10811 -0.4566 0.13635 C -0.45434 0.14074 -0.45417 0.1463 -0.45226 0.15093 C -0.45052 0.1551 -0.44792 0.15857 -0.44566 0.1625 C -0.44497 0.16528 -0.44479 0.16852 -0.44358 0.17107 C -0.44202 0.17454 -0.43802 0.17593 -0.43698 0.17987 C -0.43629 0.18264 -0.43854 0.18542 -0.43924 0.18843 C -0.42934 0.20834 -0.44202 0.1838 -0.42622 0.20857 C -0.4191 0.21991 -0.42413 0.21436 -0.41979 0.22616 C -0.41459 0.23912 -0.40608 0.24885 -0.4 0.26088 C -0.39757 0.27107 -0.39722 0.28287 -0.39358 0.29283 C -0.39028 0.30162 -0.38629 0.30996 -0.38282 0.31899 C -0.37535 0.33681 -0.36979 0.35649 -0.35903 0.37107 C -0.35104 0.3963 -0.33907 0.41135 -0.32622 0.43195 C -0.31823 0.44491 -0.3132 0.45695 -0.30243 0.46667 C -0.29063 0.48982 -0.30591 0.46181 -0.29132 0.48102 C -0.28941 0.48357 -0.28872 0.48727 -0.28698 0.48982 C -0.28212 0.49746 -0.27795 0.50116 -0.27188 0.50741 C -0.26545 0.52477 -0.25174 0.53357 -0.2415 0.54792 C -0.23629 0.55463 -0.22969 0.55949 -0.22639 0.56806 C -0.22396 0.57385 -0.22309 0.58102 -0.21962 0.58542 C -0.21198 0.59561 -0.20382 0.59561 -0.19566 0.60278 C -0.19184 0.60625 -0.18907 0.61181 -0.1849 0.61436 C -0.17726 0.61875 -0.16893 0.62014 -0.16094 0.62338 C -0.1474 0.62871 -0.13559 0.63797 -0.12205 0.64329 C -0.12049 0.64746 -0.11979 0.65186 -0.11771 0.6551 C -0.11597 0.65718 -0.11302 0.65625 -0.11094 0.65811 C -0.10643 0.66135 -0.10174 0.66482 -0.09809 0.66968 C -0.09566 0.67246 -0.09427 0.67639 -0.09132 0.67824 C -0.08733 0.68125 -0.08229 0.68056 -0.0783 0.68403 C -0.07413 0.68797 -0.07049 0.69514 -0.06528 0.69561 C -0.03924 0.69885 -0.0507 0.69699 -0.03056 0.70139 C -0.01806 0.70811 -0.00573 0.70764 0.00642 0.71574 C 0.03593 0.71204 0.05972 0.70903 0.09097 0.70718 C 0.09809 0.70417 0.10364 0.69862 0.11076 0.69561 C 0.12274 0.68496 0.1309 0.67153 0.14548 0.66667 C 0.14965 0.66135 0.15451 0.65764 0.15868 0.65232 C 0.17361 0.63218 0.15173 0.65371 0.16927 0.6375 C 0.1809 0.61482 0.19062 0.59074 0.20191 0.56806 C 0.21076 0.52385 0.20573 0.55371 0.20191 0.45232 C 0.20156 0.4426 0.1993 0.42616 0.19548 0.4176 C 0.19288 0.41135 0.18663 0.4 0.18663 0.4 C 0.18159 0.37616 0.17396 0.35973 0.16284 0.33936 C 0.15989 0.33357 0.15416 0.33125 0.15 0.32732 C 0.14028 0.31875 0.13507 0.31505 0.12361 0.30996 C 0.11823 0.30741 0.11371 0.30186 0.10868 0.29862 C 0.09757 0.29954 0.06701 0.30047 0.05191 0.30417 C 0.04479 0.30625 0.03246 0.31899 0.03246 0.31899 C 0.02743 0.32871 0.01875 0.33449 0.0151 0.34514 C 0.01024 0.35787 0.0059 0.37362 2.77778E-6 0.38565 C -0.00677 0.41945 0.00243 0.43449 0.01718 0.45811 C 0.02621 0.47199 0.03437 0.48311 0.04774 0.48982 C 0.05937 0.5051 0.0743 0.50811 0.08889 0.51899 C 0.09305 0.52199 0.09548 0.52871 0.09982 0.53056 C 0.10903 0.53357 0.11875 0.53218 0.12812 0.53311 C 0.13802 0.54028 0.14791 0.54213 0.15868 0.54792 C 0.17482 0.55602 0.19045 0.56528 0.20642 0.57385 C 0.21059 0.57639 0.21528 0.57732 0.21944 0.57963 C 0.22187 0.58102 0.22361 0.58449 0.22604 0.58542 C 0.23455 0.58936 0.25191 0.59399 0.25191 0.59399 C 0.26788 0.59306 0.2842 0.59352 0.29982 0.59121 C 0.31337 0.58936 0.32656 0.56667 0.3368 0.55649 C 0.34687 0.53635 0.34132 0.54306 0.35208 0.53311 C 0.35955 0.51852 0.36337 0.50371 0.36736 0.48681 C 0.36875 0.48102 0.37153 0.46945 0.37153 0.46945 C 0.37083 0.44074 0.37118 0.41135 0.36944 0.38264 C 0.36927 0.37917 0.36632 0.37709 0.3651 0.37408 C 0.36093 0.36297 0.36076 0.3507 0.35642 0.33936 C 0.35434 0.32477 0.35052 0.3176 0.34566 0.30417 C 0.34288 0.28264 0.33819 0.26968 0.32812 0.25209 C 0.32743 0.2463 0.32778 0.24005 0.32604 0.23473 C 0.32482 0.23125 0.32153 0.22917 0.31944 0.22616 C 0.31302 0.21551 0.30642 0.20973 0.29982 0.2 C 0.296 0.19375 0.29357 0.18542 0.28906 0.17987 C 0.28507 0.17454 0.28055 0.16991 0.27587 0.16528 C 0.27187 0.16065 0.26302 0.15371 0.26302 0.15371 C 0.25468 0.13727 0.26319 0.15 0.24323 0.13936 C 0.24097 0.13797 0.23923 0.13496 0.2368 0.13334 C 0.23472 0.13195 0.23246 0.13149 0.23038 0.13056 C 0.22465 0.12292 0.21736 0.1132 0.21076 0.10741 C 0.20503 0.10209 0.19774 0.10139 0.19114 0.09838 C 0.18541 0.09607 0.18142 0.08982 0.17604 0.08681 C 0.16962 0.08334 0.16267 0.08102 0.15642 0.07848 C 0.14236 0.06551 0.12743 0.05186 0.11076 0.04653 C 0.10625 0.0426 0.10208 0.03889 0.09757 0.03496 C 0.09184 0.02987 0.08437 0.03033 0.07812 0.02616 C 0.06319 0.01621 0.0592 0.01459 0.04097 0.01181 C 0.02673 0.0051 0.04392 0.01274 0.0217 0.00602 C 0.01406 0.00371 0.00798 -4.44444E-6 2.77778E-6 -4.44444E-6 " pathEditMode="relative" ptsTypes="ffffffffffffffffffffffffffffffffffffffffffffffffffffffffffffffffffffffffffffffffffffffffffA">
                                      <p:cBhvr>
                                        <p:cTn id="6" dur="2000" fill="hold"/>
                                        <p:tgtEl>
                                          <p:spTgt spid="2"/>
                                        </p:tgtEl>
                                        <p:attrNameLst>
                                          <p:attrName>ppt_x</p:attrName>
                                          <p:attrName>ppt_y</p:attrName>
                                        </p:attrNameLst>
                                      </p:cBhvr>
                                    </p:animMotion>
                                  </p:childTnLst>
                                </p:cTn>
                              </p:par>
                            </p:childTnLst>
                          </p:cTn>
                        </p:par>
                      </p:childTnLst>
                    </p:cTn>
                  </p:par>
                  <p:par>
                    <p:cTn id="7" fill="hold">
                      <p:stCondLst>
                        <p:cond delay="indefinite"/>
                      </p:stCondLst>
                      <p:childTnLst>
                        <p:par>
                          <p:cTn id="8" fill="hold">
                            <p:stCondLst>
                              <p:cond delay="0"/>
                            </p:stCondLst>
                            <p:childTnLst>
                              <p:par>
                                <p:cTn id="9" presetID="22" presetClass="entr" presetSubtype="4"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Effect transition="in" filter="wipe(down)">
                                      <p:cBhvr>
                                        <p:cTn id="11"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0" y="457200"/>
            <a:ext cx="7543800" cy="830997"/>
          </a:xfrm>
          <a:prstGeom prst="rect">
            <a:avLst/>
          </a:prstGeom>
          <a:noFill/>
        </p:spPr>
        <p:txBody>
          <a:bodyPr wrap="square" rtlCol="0">
            <a:spAutoFit/>
          </a:bodyPr>
          <a:lstStyle/>
          <a:p>
            <a:pPr algn="ctr"/>
            <a:r>
              <a:rPr lang="en-US" sz="4800" dirty="0" smtClean="0">
                <a:solidFill>
                  <a:srgbClr val="00B0F0"/>
                </a:solidFill>
              </a:rPr>
              <a:t>What is a  Quack?????</a:t>
            </a:r>
            <a:endParaRPr lang="en-US" sz="4800" dirty="0">
              <a:solidFill>
                <a:srgbClr val="00B0F0"/>
              </a:solidFill>
            </a:endParaRPr>
          </a:p>
        </p:txBody>
      </p:sp>
      <p:sp>
        <p:nvSpPr>
          <p:cNvPr id="2049" name="Rectangle 1"/>
          <p:cNvSpPr>
            <a:spLocks noChangeArrowheads="1"/>
          </p:cNvSpPr>
          <p:nvPr/>
        </p:nvSpPr>
        <p:spPr bwMode="auto">
          <a:xfrm>
            <a:off x="0" y="1297141"/>
            <a:ext cx="9144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3200" dirty="0">
                <a:latin typeface="Arial" pitchFamily="34" charset="0"/>
                <a:ea typeface="Times" pitchFamily="18" charset="0"/>
                <a:cs typeface="Arial" pitchFamily="34" charset="0"/>
              </a:rPr>
              <a:t>A</a:t>
            </a:r>
            <a:r>
              <a:rPr kumimoji="0" lang="en-US" sz="3200" b="0" i="0" u="none" strike="noStrike" cap="none" normalizeH="0" baseline="0" dirty="0" smtClean="0">
                <a:ln>
                  <a:noFill/>
                </a:ln>
                <a:solidFill>
                  <a:schemeClr val="tx1"/>
                </a:solidFill>
                <a:effectLst/>
                <a:latin typeface="Arial" pitchFamily="34" charset="0"/>
                <a:ea typeface="Times" pitchFamily="18" charset="0"/>
                <a:cs typeface="Arial" pitchFamily="34" charset="0"/>
              </a:rPr>
              <a:t> person who promotes or sells a health product or service that is unproven or ineffective.</a:t>
            </a:r>
            <a:endParaRPr kumimoji="0" lang="en-US" sz="3200" b="0" i="0" u="none" strike="noStrike" cap="none" normalizeH="0" baseline="0" dirty="0" smtClean="0">
              <a:ln>
                <a:noFill/>
              </a:ln>
              <a:solidFill>
                <a:schemeClr val="tx1"/>
              </a:solidFill>
              <a:effectLst/>
              <a:latin typeface="Arial" pitchFamily="34" charset="0"/>
            </a:endParaRPr>
          </a:p>
        </p:txBody>
      </p:sp>
      <p:pic>
        <p:nvPicPr>
          <p:cNvPr id="2051" name="Picture 3" descr="C:\Documents and Settings\Administrator\Local Settings\Temporary Internet Files\Content.IE5\O00VBW05\MC900133791[1].wmf"/>
          <p:cNvPicPr>
            <a:picLocks noChangeAspect="1" noChangeArrowheads="1"/>
          </p:cNvPicPr>
          <p:nvPr/>
        </p:nvPicPr>
        <p:blipFill>
          <a:blip r:embed="rId3" cstate="print"/>
          <a:srcRect/>
          <a:stretch>
            <a:fillRect/>
          </a:stretch>
        </p:blipFill>
        <p:spPr bwMode="auto">
          <a:xfrm>
            <a:off x="1066800" y="2514600"/>
            <a:ext cx="7391400" cy="4114800"/>
          </a:xfrm>
          <a:prstGeom prst="rect">
            <a:avLst/>
          </a:prstGeom>
          <a:noFill/>
        </p:spPr>
      </p:pic>
      <p:pic>
        <p:nvPicPr>
          <p:cNvPr id="7" name="MS900074735[1].wav">
            <a:hlinkClick r:id="" action="ppaction://media"/>
          </p:cNvPr>
          <p:cNvPicPr>
            <a:picLocks noRot="1" noChangeAspect="1"/>
          </p:cNvPicPr>
          <p:nvPr>
            <a:wavAudioFile r:embed="rId1" name="MS900074735[1].wav"/>
          </p:nvPr>
        </p:nvPicPr>
        <p:blipFill>
          <a:blip r:embed="rId4" cstate="print"/>
          <a:stretch>
            <a:fillRect/>
          </a:stretch>
        </p:blipFill>
        <p:spPr>
          <a:xfrm>
            <a:off x="4419600" y="3276600"/>
            <a:ext cx="304800" cy="304800"/>
          </a:xfrm>
          <a:prstGeom prst="rect">
            <a:avLst/>
          </a:prstGeom>
        </p:spPr>
      </p:pic>
    </p:spTree>
  </p:cSld>
  <p:clrMapOvr>
    <a:masterClrMapping/>
  </p:clrMapOvr>
  <p:transition>
    <p:sndAc>
      <p:stSnd>
        <p:snd r:embed="rId1" name="MS900074735[1].wav"/>
      </p:stSnd>
    </p:sndAc>
  </p:transition>
  <p:timing>
    <p:tnLst>
      <p:par>
        <p:cTn id="1" dur="indefinite" restart="never" nodeType="tmRoot">
          <p:childTnLst>
            <p:seq concurrent="1" nextAc="seek">
              <p:cTn id="2" restart="whenNotActive" fill="hold" evtFilter="cancelBubble" nodeType="interactiveSeq">
                <p:stCondLst>
                  <p:cond evt="onClick" delay="0">
                    <p:tgtEl>
                      <p:spTgt spid="7"/>
                    </p:tgtEl>
                  </p:cond>
                </p:stCondLst>
                <p:endSync evt="end" delay="0">
                  <p:rtn val="all"/>
                </p:endSync>
                <p:childTnLst>
                  <p:par>
                    <p:cTn id="3" fill="hold">
                      <p:stCondLst>
                        <p:cond delay="0"/>
                      </p:stCondLst>
                      <p:childTnLst>
                        <p:par>
                          <p:cTn id="4" fill="hold">
                            <p:stCondLst>
                              <p:cond delay="0"/>
                            </p:stCondLst>
                            <p:childTnLst>
                              <p:par>
                                <p:cTn id="5" presetID="1" presetClass="mediacall" presetSubtype="0" fill="hold" nodeType="clickEffect">
                                  <p:stCondLst>
                                    <p:cond delay="0"/>
                                  </p:stCondLst>
                                  <p:childTnLst>
                                    <p:cmd type="call" cmd="playFrom(0.0)">
                                      <p:cBhvr>
                                        <p:cTn id="6" dur="3085" fill="hold"/>
                                        <p:tgtEl>
                                          <p:spTgt spid="7"/>
                                        </p:tgtEl>
                                      </p:cBhvr>
                                    </p:cmd>
                                  </p:childTnLst>
                                </p:cTn>
                              </p:par>
                            </p:childTnLst>
                          </p:cTn>
                        </p:par>
                      </p:childTnLst>
                    </p:cTn>
                  </p:par>
                </p:childTnLst>
              </p:cTn>
              <p:nextCondLst>
                <p:cond evt="onClick" delay="0">
                  <p:tgtEl>
                    <p:spTgt spid="7"/>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7"/>
                </p:tgtEl>
              </p:cMediaNode>
            </p:audio>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1"/>
            <a:ext cx="7772400" cy="1676399"/>
          </a:xfrm>
        </p:spPr>
        <p:txBody>
          <a:bodyPr>
            <a:normAutofit fontScale="90000"/>
          </a:bodyPr>
          <a:lstStyle/>
          <a:p>
            <a:r>
              <a:rPr lang="en-US" b="1" dirty="0"/>
              <a:t>Four Reasons Quackery Seems To Work</a:t>
            </a:r>
            <a:br>
              <a:rPr lang="en-US" b="1" dirty="0"/>
            </a:br>
            <a:endParaRPr lang="en-US" dirty="0"/>
          </a:p>
        </p:txBody>
      </p:sp>
      <p:sp>
        <p:nvSpPr>
          <p:cNvPr id="3" name="Subtitle 2"/>
          <p:cNvSpPr>
            <a:spLocks noGrp="1"/>
          </p:cNvSpPr>
          <p:nvPr>
            <p:ph type="subTitle" idx="1"/>
          </p:nvPr>
        </p:nvSpPr>
        <p:spPr>
          <a:xfrm>
            <a:off x="152400" y="1828800"/>
            <a:ext cx="8763000" cy="4876800"/>
          </a:xfrm>
        </p:spPr>
        <p:txBody>
          <a:bodyPr>
            <a:normAutofit fontScale="92500" lnSpcReduction="10000"/>
          </a:bodyPr>
          <a:lstStyle/>
          <a:p>
            <a:pPr marL="514350" lvl="0" indent="-514350" algn="l"/>
            <a:r>
              <a:rPr lang="en-US" dirty="0">
                <a:solidFill>
                  <a:schemeClr val="tx2"/>
                </a:solidFill>
              </a:rPr>
              <a:t> </a:t>
            </a:r>
            <a:r>
              <a:rPr lang="en-US" dirty="0" smtClean="0">
                <a:solidFill>
                  <a:schemeClr val="tx2"/>
                </a:solidFill>
              </a:rPr>
              <a:t>                               1. Ignorance</a:t>
            </a:r>
          </a:p>
          <a:p>
            <a:pPr marL="514350" lvl="0" indent="-514350" algn="l"/>
            <a:r>
              <a:rPr lang="en-US" dirty="0">
                <a:solidFill>
                  <a:schemeClr val="tx2"/>
                </a:solidFill>
              </a:rPr>
              <a:t> </a:t>
            </a:r>
            <a:r>
              <a:rPr lang="en-US" dirty="0" smtClean="0">
                <a:solidFill>
                  <a:schemeClr val="tx2"/>
                </a:solidFill>
              </a:rPr>
              <a:t>      </a:t>
            </a:r>
            <a:r>
              <a:rPr lang="en-US" i="1" dirty="0">
                <a:solidFill>
                  <a:srgbClr val="FF0000"/>
                </a:solidFill>
              </a:rPr>
              <a:t>Many consumers simply do not know the difference between health products that have been shown to be effective and those which have not. The same is true of health services. For example: is it legal for someone to post a sign calling oneself a “doctor”? Yes – it is legal, as long as the person does not claim to be a “Medical Doctor” or M.D. – yet many in the general public would assume that person is a medical doctor.</a:t>
            </a:r>
            <a:endParaRPr lang="en-US" dirty="0">
              <a:solidFill>
                <a:srgbClr val="FF0000"/>
              </a:solidFill>
            </a:endParaRPr>
          </a:p>
          <a:p>
            <a:r>
              <a:rPr lang="en-US" dirty="0">
                <a:solidFill>
                  <a:schemeClr val="tx2"/>
                </a:solidFill>
              </a:rPr>
              <a:t> </a:t>
            </a:r>
          </a:p>
          <a:p>
            <a:endParaRPr lang="en-US" dirty="0"/>
          </a:p>
        </p:txBody>
      </p:sp>
      <p:pic>
        <p:nvPicPr>
          <p:cNvPr id="15362" name="Picture 2" descr="C:\Documents and Settings\Administrator\Local Settings\Temporary Internet Files\Content.IE5\DPRUV2M7\MP900316801[1].jpg"/>
          <p:cNvPicPr>
            <a:picLocks noChangeAspect="1" noChangeArrowheads="1"/>
          </p:cNvPicPr>
          <p:nvPr/>
        </p:nvPicPr>
        <p:blipFill>
          <a:blip r:embed="rId3" cstate="print"/>
          <a:srcRect/>
          <a:stretch>
            <a:fillRect/>
          </a:stretch>
        </p:blipFill>
        <p:spPr bwMode="auto">
          <a:xfrm>
            <a:off x="5867400" y="685800"/>
            <a:ext cx="3124200" cy="1676400"/>
          </a:xfrm>
          <a:prstGeom prst="rect">
            <a:avLst/>
          </a:prstGeom>
          <a:noFill/>
        </p:spPr>
      </p:pic>
      <p:pic>
        <p:nvPicPr>
          <p:cNvPr id="5" name="MS900069638[1].wav">
            <a:hlinkClick r:id="" action="ppaction://media"/>
          </p:cNvPr>
          <p:cNvPicPr>
            <a:picLocks noRot="1" noChangeAspect="1"/>
          </p:cNvPicPr>
          <p:nvPr>
            <a:wavAudioFile r:embed="rId1" name="MS900069638[1].wav"/>
          </p:nvPr>
        </p:nvPicPr>
        <p:blipFill>
          <a:blip r:embed="rId4" cstate="print"/>
          <a:stretch>
            <a:fillRect/>
          </a:stretch>
        </p:blipFill>
        <p:spPr>
          <a:xfrm>
            <a:off x="914400" y="1143000"/>
            <a:ext cx="304800" cy="304800"/>
          </a:xfrm>
          <a:prstGeom prst="rect">
            <a:avLst/>
          </a:prstGeom>
        </p:spPr>
      </p:pic>
    </p:spTree>
  </p:cSld>
  <p:clrMapOvr>
    <a:masterClrMapping/>
  </p:clrMapOvr>
  <p:transition>
    <p:sndAc>
      <p:stSnd>
        <p:snd r:embed="rId1" name="MS900069638[1].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par>
                          <p:cTn id="18" fill="hold">
                            <p:stCondLst>
                              <p:cond delay="2000"/>
                            </p:stCondLst>
                            <p:childTnLst>
                              <p:par>
                                <p:cTn id="19" presetID="1" presetClass="mediacall" presetSubtype="0" fill="hold" nodeType="afterEffect">
                                  <p:stCondLst>
                                    <p:cond delay="0"/>
                                  </p:stCondLst>
                                  <p:childTnLst>
                                    <p:cmd type="call" cmd="playFrom(0.0)">
                                      <p:cBhvr>
                                        <p:cTn id="20" dur="1134"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21" fill="hold" display="0">
                  <p:stCondLst>
                    <p:cond delay="indefinite"/>
                  </p:stCondLst>
                  <p:endCondLst>
                    <p:cond evt="onNext" delay="0">
                      <p:tgtEl>
                        <p:sldTgt/>
                      </p:tgtEl>
                    </p:cond>
                    <p:cond evt="onPrev" delay="0">
                      <p:tgtEl>
                        <p:sldTgt/>
                      </p:tgtEl>
                    </p:cond>
                    <p:cond evt="onStopAudio" delay="0">
                      <p:tgtEl>
                        <p:sldTgt/>
                      </p:tgtEl>
                    </p:cond>
                  </p:endCondLst>
                </p:cTn>
                <p:tgtEl>
                  <p:spTgt spid="5"/>
                </p:tgtEl>
              </p:cMediaNode>
            </p:audio>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200" dirty="0" smtClean="0"/>
              <a:t>2. Placebo </a:t>
            </a:r>
            <a:r>
              <a:rPr lang="en-US" sz="3200" dirty="0"/>
              <a:t>effect </a:t>
            </a:r>
          </a:p>
        </p:txBody>
      </p:sp>
      <p:sp>
        <p:nvSpPr>
          <p:cNvPr id="3" name="Content Placeholder 2"/>
          <p:cNvSpPr>
            <a:spLocks noGrp="1"/>
          </p:cNvSpPr>
          <p:nvPr>
            <p:ph idx="1"/>
          </p:nvPr>
        </p:nvSpPr>
        <p:spPr>
          <a:xfrm>
            <a:off x="228600" y="1219200"/>
            <a:ext cx="8763000" cy="5334000"/>
          </a:xfrm>
        </p:spPr>
        <p:txBody>
          <a:bodyPr>
            <a:normAutofit lnSpcReduction="10000"/>
          </a:bodyPr>
          <a:lstStyle/>
          <a:p>
            <a:pPr lvl="0"/>
            <a:r>
              <a:rPr lang="en-US" i="1" dirty="0">
                <a:solidFill>
                  <a:srgbClr val="FFC000"/>
                </a:solidFill>
              </a:rPr>
              <a:t>The mind is a powerful influence on how we feel. The placebo effect means that we feel better because we think we SHOULD feel better. For example, if a person takes a vitamin pill because he believes he will have more energy, he may think he has more energy just because he is “supposed to” (even though the pill provided no additional energy – we get energy from foods, not from pills. Feeling energetic is easily controlled by the mind unless a person has a health problem that compromises energy levels.</a:t>
            </a:r>
            <a:endParaRPr lang="en-US" dirty="0">
              <a:solidFill>
                <a:srgbClr val="FFC000"/>
              </a:solidFill>
            </a:endParaRPr>
          </a:p>
        </p:txBody>
      </p:sp>
    </p:spTree>
  </p:cSld>
  <p:clrMapOvr>
    <a:masterClrMapping/>
  </p:clrMapOvr>
  <p:transition>
    <p:pull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normAutofit/>
          </a:bodyPr>
          <a:lstStyle/>
          <a:p>
            <a:r>
              <a:rPr lang="en-US" sz="2800" dirty="0" smtClean="0"/>
              <a:t>3. Self-limiting </a:t>
            </a:r>
            <a:r>
              <a:rPr lang="en-US" sz="2800" dirty="0"/>
              <a:t>conditions </a:t>
            </a:r>
          </a:p>
        </p:txBody>
      </p:sp>
      <p:sp>
        <p:nvSpPr>
          <p:cNvPr id="3" name="Content Placeholder 2"/>
          <p:cNvSpPr>
            <a:spLocks noGrp="1"/>
          </p:cNvSpPr>
          <p:nvPr>
            <p:ph idx="1"/>
          </p:nvPr>
        </p:nvSpPr>
        <p:spPr>
          <a:xfrm>
            <a:off x="152400" y="838200"/>
            <a:ext cx="8839200" cy="5791200"/>
          </a:xfrm>
        </p:spPr>
        <p:txBody>
          <a:bodyPr>
            <a:normAutofit fontScale="92500" lnSpcReduction="20000"/>
          </a:bodyPr>
          <a:lstStyle/>
          <a:p>
            <a:r>
              <a:rPr lang="en-US" i="1" dirty="0">
                <a:solidFill>
                  <a:srgbClr val="7030A0"/>
                </a:solidFill>
              </a:rPr>
              <a:t>Some health problems are self-limiting. That means that the disease or condition runs its course even if the person does nothing at all. Problems caused by viruses are like that: they go through an active stage and then a latent stage. If a person practices quackery and the virus-produced problem goes away, they may give credit to quackery when the problem would have gone away anyway. An example of this comes from the previous activity: if a person rubs his wart with a raw potato and it goes away, it did so because the virus that caused that wart had run its course. </a:t>
            </a:r>
            <a:r>
              <a:rPr lang="en-US" i="1" dirty="0"/>
              <a:t>Seventy percent of all health problems will go away if the consumer does nothing at all. Therefore consumers need to know the difference.</a:t>
            </a:r>
            <a:endParaRPr lang="en-US" dirty="0"/>
          </a:p>
          <a:p>
            <a:endParaRPr lang="en-US" dirty="0">
              <a:solidFill>
                <a:srgbClr val="7030A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4. Sleight </a:t>
            </a:r>
            <a:r>
              <a:rPr lang="en-US" dirty="0">
                <a:solidFill>
                  <a:srgbClr val="FF0000"/>
                </a:solidFill>
              </a:rPr>
              <a:t>of hand </a:t>
            </a:r>
          </a:p>
        </p:txBody>
      </p:sp>
      <p:sp>
        <p:nvSpPr>
          <p:cNvPr id="3" name="Content Placeholder 2"/>
          <p:cNvSpPr>
            <a:spLocks noGrp="1"/>
          </p:cNvSpPr>
          <p:nvPr>
            <p:ph idx="1"/>
          </p:nvPr>
        </p:nvSpPr>
        <p:spPr/>
        <p:txBody>
          <a:bodyPr/>
          <a:lstStyle/>
          <a:p>
            <a:r>
              <a:rPr lang="en-US" i="1" dirty="0"/>
              <a:t>The use of a magic trick: psychic surgery as we discussed at the beginning of the lesson, is an example of the kind of fakery that some quacks use to promote a false product.</a:t>
            </a:r>
            <a:endParaRPr lang="en-US" dirty="0"/>
          </a:p>
        </p:txBody>
      </p:sp>
      <p:pic>
        <p:nvPicPr>
          <p:cNvPr id="16386" name="Picture 2" descr="C:\Documents and Settings\Administrator\Local Settings\Temporary Internet Files\Content.IE5\NAQG4DOU\MC900198791[1].wmf"/>
          <p:cNvPicPr>
            <a:picLocks noChangeAspect="1" noChangeArrowheads="1"/>
          </p:cNvPicPr>
          <p:nvPr/>
        </p:nvPicPr>
        <p:blipFill>
          <a:blip r:embed="rId2" cstate="print"/>
          <a:srcRect/>
          <a:stretch>
            <a:fillRect/>
          </a:stretch>
        </p:blipFill>
        <p:spPr bwMode="auto">
          <a:xfrm>
            <a:off x="3200400" y="3581400"/>
            <a:ext cx="3733800" cy="2971800"/>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normAutofit/>
          </a:bodyPr>
          <a:lstStyle/>
          <a:p>
            <a:r>
              <a:rPr lang="en-US" sz="4000" b="1" dirty="0" smtClean="0"/>
              <a:t>3 Most </a:t>
            </a:r>
            <a:r>
              <a:rPr lang="en-US" sz="4000" b="1" dirty="0"/>
              <a:t>Common Types of Quackery</a:t>
            </a:r>
          </a:p>
        </p:txBody>
      </p:sp>
      <p:sp>
        <p:nvSpPr>
          <p:cNvPr id="3" name="Content Placeholder 2"/>
          <p:cNvSpPr>
            <a:spLocks noGrp="1"/>
          </p:cNvSpPr>
          <p:nvPr>
            <p:ph idx="1"/>
          </p:nvPr>
        </p:nvSpPr>
        <p:spPr>
          <a:xfrm>
            <a:off x="152400" y="1143000"/>
            <a:ext cx="8839200" cy="2514600"/>
          </a:xfrm>
        </p:spPr>
        <p:txBody>
          <a:bodyPr>
            <a:normAutofit fontScale="70000" lnSpcReduction="20000"/>
          </a:bodyPr>
          <a:lstStyle/>
          <a:p>
            <a:pPr marL="514350" lvl="0" indent="-514350">
              <a:buAutoNum type="arabicPeriod"/>
            </a:pPr>
            <a:endParaRPr lang="en-US" dirty="0" smtClean="0"/>
          </a:p>
          <a:p>
            <a:pPr marL="514350" lvl="0" indent="-514350">
              <a:buAutoNum type="arabicPeriod"/>
            </a:pPr>
            <a:endParaRPr lang="en-US" dirty="0"/>
          </a:p>
          <a:p>
            <a:pPr marL="514350" lvl="0" indent="-514350" algn="ctr">
              <a:buAutoNum type="arabicPeriod"/>
            </a:pPr>
            <a:r>
              <a:rPr lang="en-US" sz="5200" dirty="0" smtClean="0">
                <a:solidFill>
                  <a:srgbClr val="FF0000"/>
                </a:solidFill>
              </a:rPr>
              <a:t>Drug </a:t>
            </a:r>
          </a:p>
          <a:p>
            <a:pPr marL="514350" lvl="0" indent="-514350">
              <a:buNone/>
            </a:pPr>
            <a:r>
              <a:rPr lang="en-US" i="1" dirty="0"/>
              <a:t> </a:t>
            </a:r>
            <a:r>
              <a:rPr lang="en-US" i="1" dirty="0" smtClean="0"/>
              <a:t>       </a:t>
            </a:r>
            <a:r>
              <a:rPr lang="en-US" sz="4100" i="1" dirty="0" smtClean="0"/>
              <a:t>Many </a:t>
            </a:r>
            <a:r>
              <a:rPr lang="en-US" sz="4100" i="1" dirty="0"/>
              <a:t>of the old potions or elixirs are really quackery. Be especially skeptical if a product is promoted to cure multiple problems.</a:t>
            </a:r>
            <a:endParaRPr lang="en-US" sz="4100" dirty="0"/>
          </a:p>
          <a:p>
            <a:endParaRPr lang="en-US" dirty="0"/>
          </a:p>
        </p:txBody>
      </p:sp>
      <p:pic>
        <p:nvPicPr>
          <p:cNvPr id="17412" name="Picture 4" descr="C:\Documents and Settings\Administrator\Local Settings\Temporary Internet Files\Content.IE5\O00VBW05\MC900016008[1].wmf"/>
          <p:cNvPicPr>
            <a:picLocks noChangeAspect="1" noChangeArrowheads="1"/>
          </p:cNvPicPr>
          <p:nvPr/>
        </p:nvPicPr>
        <p:blipFill>
          <a:blip r:embed="rId2" cstate="print"/>
          <a:srcRect/>
          <a:stretch>
            <a:fillRect/>
          </a:stretch>
        </p:blipFill>
        <p:spPr bwMode="auto">
          <a:xfrm>
            <a:off x="3654856" y="3505200"/>
            <a:ext cx="2212543" cy="3352799"/>
          </a:xfrm>
          <a:prstGeom prst="rect">
            <a:avLst/>
          </a:prstGeom>
          <a:noFill/>
        </p:spPr>
      </p:pic>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C000"/>
                </a:solidFill>
              </a:rPr>
              <a:t>2. Nutrition</a:t>
            </a:r>
            <a:endParaRPr lang="en-US" dirty="0">
              <a:solidFill>
                <a:srgbClr val="FFC000"/>
              </a:solidFill>
            </a:endParaRPr>
          </a:p>
        </p:txBody>
      </p:sp>
      <p:sp>
        <p:nvSpPr>
          <p:cNvPr id="3" name="Content Placeholder 2"/>
          <p:cNvSpPr>
            <a:spLocks noGrp="1"/>
          </p:cNvSpPr>
          <p:nvPr>
            <p:ph idx="1"/>
          </p:nvPr>
        </p:nvSpPr>
        <p:spPr>
          <a:xfrm>
            <a:off x="304800" y="1295400"/>
            <a:ext cx="8610600" cy="4830763"/>
          </a:xfrm>
        </p:spPr>
        <p:txBody>
          <a:bodyPr/>
          <a:lstStyle/>
          <a:p>
            <a:pPr lvl="0"/>
            <a:r>
              <a:rPr lang="en-US" i="1" dirty="0"/>
              <a:t>Americans are bombarded with advertising for nutritional supplements that they do not need. Most people can get all their nutrients from the food they eat and do not need mega-doses of vitamins and minerals that are promoted in the media.</a:t>
            </a:r>
            <a:endParaRPr lang="en-US" dirty="0"/>
          </a:p>
          <a:p>
            <a:pPr>
              <a:buNone/>
            </a:pPr>
            <a:endParaRPr lang="en-US" dirty="0"/>
          </a:p>
        </p:txBody>
      </p:sp>
      <p:pic>
        <p:nvPicPr>
          <p:cNvPr id="18434" name="Picture 2" descr="C:\Documents and Settings\Administrator\Local Settings\Temporary Internet Files\Content.IE5\O00VBW05\MC900334434[1].wmf"/>
          <p:cNvPicPr>
            <a:picLocks noChangeAspect="1" noChangeArrowheads="1"/>
          </p:cNvPicPr>
          <p:nvPr/>
        </p:nvPicPr>
        <p:blipFill>
          <a:blip r:embed="rId2" cstate="print"/>
          <a:srcRect/>
          <a:stretch>
            <a:fillRect/>
          </a:stretch>
        </p:blipFill>
        <p:spPr bwMode="auto">
          <a:xfrm>
            <a:off x="4281678" y="3962400"/>
            <a:ext cx="1738122" cy="2590799"/>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3. Device</a:t>
            </a:r>
            <a:endParaRPr lang="en-US" dirty="0">
              <a:solidFill>
                <a:srgbClr val="00B050"/>
              </a:solidFill>
            </a:endParaRPr>
          </a:p>
        </p:txBody>
      </p:sp>
      <p:sp>
        <p:nvSpPr>
          <p:cNvPr id="3" name="Content Placeholder 2"/>
          <p:cNvSpPr>
            <a:spLocks noGrp="1"/>
          </p:cNvSpPr>
          <p:nvPr>
            <p:ph idx="1"/>
          </p:nvPr>
        </p:nvSpPr>
        <p:spPr>
          <a:xfrm>
            <a:off x="457200" y="1295401"/>
            <a:ext cx="8229600" cy="3276600"/>
          </a:xfrm>
        </p:spPr>
        <p:txBody>
          <a:bodyPr/>
          <a:lstStyle/>
          <a:p>
            <a:pPr lvl="0"/>
            <a:r>
              <a:rPr lang="en-US" i="1" dirty="0"/>
              <a:t>Some of the exercise and weight loss equipment that is advertised is blatant quackery. Especially if the equipment is supposed to do all the work for you. We have to contract our own muscles to get the benefit of increased muscle tone or calories burned.</a:t>
            </a:r>
            <a:endParaRPr lang="en-US" dirty="0"/>
          </a:p>
          <a:p>
            <a:pPr>
              <a:buNone/>
            </a:pPr>
            <a:endParaRPr lang="en-US" dirty="0"/>
          </a:p>
        </p:txBody>
      </p:sp>
      <p:pic>
        <p:nvPicPr>
          <p:cNvPr id="19458" name="Picture 2" descr="C:\Documents and Settings\Administrator\Local Settings\Temporary Internet Files\Content.IE5\7GXV8KI0\MC900120935[1].wmf"/>
          <p:cNvPicPr>
            <a:picLocks noChangeAspect="1" noChangeArrowheads="1"/>
          </p:cNvPicPr>
          <p:nvPr/>
        </p:nvPicPr>
        <p:blipFill>
          <a:blip r:embed="rId3" cstate="print"/>
          <a:srcRect/>
          <a:stretch>
            <a:fillRect/>
          </a:stretch>
        </p:blipFill>
        <p:spPr bwMode="auto">
          <a:xfrm>
            <a:off x="3352800" y="4267200"/>
            <a:ext cx="4214144" cy="2590800"/>
          </a:xfrm>
          <a:prstGeom prst="rect">
            <a:avLst/>
          </a:prstGeom>
          <a:noFill/>
        </p:spPr>
      </p:pic>
    </p:spTree>
  </p:cSld>
  <p:clrMapOvr>
    <a:masterClrMapping/>
  </p:clrMapOvr>
  <p:transition>
    <p:sndAc>
      <p:stSnd>
        <p:snd r:embed="rId2" name="voltage.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829</Words>
  <Application>Microsoft Office PowerPoint</Application>
  <PresentationFormat>On-screen Show (4:3)</PresentationFormat>
  <Paragraphs>39</Paragraphs>
  <Slides>16</Slides>
  <Notes>0</Notes>
  <HiddenSlides>0</HiddenSlides>
  <MMClips>4</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QUACKERY</vt:lpstr>
      <vt:lpstr>Slide 2</vt:lpstr>
      <vt:lpstr>Four Reasons Quackery Seems To Work </vt:lpstr>
      <vt:lpstr>2. Placebo effect </vt:lpstr>
      <vt:lpstr>3. Self-limiting conditions </vt:lpstr>
      <vt:lpstr>4. Sleight of hand </vt:lpstr>
      <vt:lpstr>3 Most Common Types of Quackery</vt:lpstr>
      <vt:lpstr>2. Nutrition</vt:lpstr>
      <vt:lpstr>3. Device</vt:lpstr>
      <vt:lpstr>Four Most Vulnerable Consumers </vt:lpstr>
      <vt:lpstr>2. The Restless </vt:lpstr>
      <vt:lpstr>3. The Miracle Seeker </vt:lpstr>
      <vt:lpstr>4. The Straw grasper </vt:lpstr>
      <vt:lpstr>Three Characteristics of Quackery </vt:lpstr>
      <vt:lpstr>2. It’s big business </vt:lpstr>
      <vt:lpstr>3. It’s for an incurable condition </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QUACKERY</dc:title>
  <dc:creator>Wake County Public Schools</dc:creator>
  <cp:lastModifiedBy>Wake County Public Schools</cp:lastModifiedBy>
  <cp:revision>12</cp:revision>
  <dcterms:created xsi:type="dcterms:W3CDTF">2010-08-10T15:48:08Z</dcterms:created>
  <dcterms:modified xsi:type="dcterms:W3CDTF">2010-08-10T18:32:22Z</dcterms:modified>
</cp:coreProperties>
</file>